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al Bold" panose="020B0704020202020204" pitchFamily="34" charset="0"/>
      <p:regular r:id="rId11"/>
      <p:bold r:id="rId12"/>
    </p:embeddedFont>
    <p:embeddedFont>
      <p:font typeface="Heading Now 71-78" panose="020B0604020202020204" charset="0"/>
      <p:regular r:id="rId13"/>
    </p:embeddedFont>
    <p:embeddedFont>
      <p:font typeface="Muli" panose="020B0604020202020204" charset="0"/>
      <p:regular r:id="rId14"/>
    </p:embeddedFont>
    <p:embeddedFont>
      <p:font typeface="Mul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63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84300" y="1831896"/>
            <a:ext cx="10756900" cy="4809406"/>
          </a:xfrm>
          <a:custGeom>
            <a:avLst/>
            <a:gdLst/>
            <a:ahLst/>
            <a:cxnLst/>
            <a:rect l="l" t="t" r="r" b="b"/>
            <a:pathLst>
              <a:path w="10756900" h="4809406">
                <a:moveTo>
                  <a:pt x="0" y="0"/>
                </a:moveTo>
                <a:lnTo>
                  <a:pt x="10756900" y="0"/>
                </a:lnTo>
                <a:lnTo>
                  <a:pt x="10756900" y="4809406"/>
                </a:lnTo>
                <a:lnTo>
                  <a:pt x="0" y="48094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0850" b="-1458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408818" y="1831896"/>
            <a:ext cx="4494882" cy="4809406"/>
          </a:xfrm>
          <a:custGeom>
            <a:avLst/>
            <a:gdLst/>
            <a:ahLst/>
            <a:cxnLst/>
            <a:rect l="l" t="t" r="r" b="b"/>
            <a:pathLst>
              <a:path w="4494882" h="4809406">
                <a:moveTo>
                  <a:pt x="0" y="0"/>
                </a:moveTo>
                <a:lnTo>
                  <a:pt x="4494882" y="0"/>
                </a:lnTo>
                <a:lnTo>
                  <a:pt x="4494882" y="4809406"/>
                </a:lnTo>
                <a:lnTo>
                  <a:pt x="0" y="48094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345" r="-5473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-60971" y="721684"/>
            <a:ext cx="18409943" cy="0"/>
          </a:xfrm>
          <a:prstGeom prst="line">
            <a:avLst/>
          </a:prstGeom>
          <a:ln w="19050" cap="flat">
            <a:solidFill>
              <a:srgbClr val="99C3E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384300" y="6797404"/>
            <a:ext cx="12009839" cy="3221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274"/>
              </a:lnSpc>
            </a:pPr>
            <a:r>
              <a:rPr lang="en-US" sz="5910">
                <a:solidFill>
                  <a:srgbClr val="FFFFFF"/>
                </a:solidFill>
                <a:latin typeface="Arial Bold"/>
              </a:rPr>
              <a:t>III.</a:t>
            </a:r>
            <a:r>
              <a:rPr lang="en-US" sz="5910" u="none" strike="noStrike">
                <a:solidFill>
                  <a:srgbClr val="FFFFFF"/>
                </a:solidFill>
                <a:latin typeface="Arial Bold"/>
              </a:rPr>
              <a:t>Liên hệ với Việt Nam và tiềm năng áp dụng các dịch vụ của Hệ thống ITS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180131" y="1028700"/>
            <a:ext cx="5319979" cy="10811526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51711" r="-7283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50410" y="2477337"/>
            <a:ext cx="8685190" cy="5382333"/>
            <a:chOff x="-1" y="66675"/>
            <a:chExt cx="9345052" cy="7176444"/>
          </a:xfrm>
        </p:grpSpPr>
        <p:sp>
          <p:nvSpPr>
            <p:cNvPr id="6" name="TextBox 6"/>
            <p:cNvSpPr txBox="1"/>
            <p:nvPr/>
          </p:nvSpPr>
          <p:spPr>
            <a:xfrm>
              <a:off x="-1" y="66675"/>
              <a:ext cx="9345052" cy="553997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8146"/>
                </a:lnSpc>
              </a:pPr>
              <a:r>
                <a:rPr lang="en-US" sz="7406" dirty="0">
                  <a:solidFill>
                    <a:srgbClr val="FFFFFF"/>
                  </a:solidFill>
                  <a:latin typeface="Muli Bold"/>
                </a:rPr>
                <a:t>1.TIỀM NĂNG CỦA ITS ÁP DỤNG TẠI VIỆT NAM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5832021"/>
              <a:ext cx="8876611" cy="14110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142"/>
                </a:lnSpc>
              </a:pPr>
              <a:r>
                <a:rPr lang="en-US" sz="2958" dirty="0">
                  <a:solidFill>
                    <a:srgbClr val="FFFFFF"/>
                  </a:solidFill>
                  <a:latin typeface="Arial Bold"/>
                </a:rPr>
                <a:t>A. SỰ CẦN THIẾT VÀ LỢI ÍCH CỦA VIỆC ÁP DỤNG HỆ THỐNG ITS</a:t>
              </a:r>
            </a:p>
          </p:txBody>
        </p:sp>
        <p:sp>
          <p:nvSpPr>
            <p:cNvPr id="8" name="AutoShape 8"/>
            <p:cNvSpPr/>
            <p:nvPr/>
          </p:nvSpPr>
          <p:spPr>
            <a:xfrm>
              <a:off x="0" y="5022599"/>
              <a:ext cx="8876611" cy="12830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88383" y="-635544"/>
            <a:ext cx="12767733" cy="5107093"/>
            <a:chOff x="0" y="0"/>
            <a:chExt cx="6350000" cy="254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2540000"/>
            </a:xfrm>
            <a:custGeom>
              <a:avLst/>
              <a:gdLst/>
              <a:ahLst/>
              <a:cxnLst/>
              <a:rect l="l" t="t" r="r" b="b"/>
              <a:pathLst>
                <a:path w="6350000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2"/>
              <a:stretch>
                <a:fillRect t="-12195" b="-2957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2484153" y="-1913274"/>
            <a:ext cx="6384823" cy="6384823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76086" r="-108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48039" y="6741898"/>
            <a:ext cx="5442496" cy="647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Arial"/>
              </a:rPr>
              <a:t>Giảm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ùn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tắc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giao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thông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773771" y="6741898"/>
            <a:ext cx="4740457" cy="560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Arial"/>
              </a:rPr>
              <a:t>Bảo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vệ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môi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trường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8039" y="7780020"/>
            <a:ext cx="4554418" cy="560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FFFFFF"/>
                </a:solidFill>
                <a:latin typeface="Arial"/>
              </a:rPr>
              <a:t>An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toàn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giao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thông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53200" y="7833679"/>
            <a:ext cx="4740457" cy="5609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34059" lvl="1" indent="-367030" algn="ctr">
              <a:lnSpc>
                <a:spcPts val="4759"/>
              </a:lnSpc>
              <a:buFont typeface="Arial"/>
              <a:buChar char="•"/>
            </a:pPr>
            <a:r>
              <a:rPr lang="en-US" sz="3399" dirty="0" err="1">
                <a:solidFill>
                  <a:srgbClr val="FFFFFF"/>
                </a:solidFill>
                <a:latin typeface="Arial"/>
              </a:rPr>
              <a:t>Hiệu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quả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kinh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 </a:t>
            </a:r>
            <a:r>
              <a:rPr lang="en-US" sz="3399" dirty="0" err="1">
                <a:solidFill>
                  <a:srgbClr val="FFFFFF"/>
                </a:solidFill>
                <a:latin typeface="Arial"/>
              </a:rPr>
              <a:t>tế</a:t>
            </a:r>
            <a:r>
              <a:rPr lang="en-US" sz="3399" dirty="0">
                <a:solidFill>
                  <a:srgbClr val="FFFFFF"/>
                </a:solidFill>
                <a:latin typeface="Arial"/>
              </a:rPr>
              <a:t>.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04036" y="4979661"/>
            <a:ext cx="15002764" cy="1128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</a:pP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Sự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cần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thiết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của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hệ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Arial Bold"/>
              </a:rPr>
              <a:t>thống</a:t>
            </a:r>
            <a:r>
              <a:rPr lang="en-US" sz="8000" dirty="0">
                <a:solidFill>
                  <a:srgbClr val="FFFFFF"/>
                </a:solidFill>
                <a:latin typeface="Arial Bold"/>
              </a:rPr>
              <a:t> ITS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879047" y="1235723"/>
            <a:ext cx="7891290" cy="1128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</a:pPr>
            <a:r>
              <a:rPr lang="en-US" sz="8000" strike="noStrike" dirty="0" err="1">
                <a:solidFill>
                  <a:srgbClr val="FFFFFF"/>
                </a:solidFill>
                <a:latin typeface="Arial Bold"/>
              </a:rPr>
              <a:t>Lợi</a:t>
            </a:r>
            <a:r>
              <a:rPr lang="en-US" sz="8000" strike="noStrike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strike="noStrike" dirty="0" err="1">
                <a:solidFill>
                  <a:srgbClr val="FFFFFF"/>
                </a:solidFill>
                <a:latin typeface="Arial Bold"/>
              </a:rPr>
              <a:t>ích</a:t>
            </a:r>
            <a:r>
              <a:rPr lang="en-US" sz="8000" strike="noStrike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8000" strike="noStrike" dirty="0" err="1">
                <a:solidFill>
                  <a:srgbClr val="FFFFFF"/>
                </a:solidFill>
                <a:latin typeface="Arial Bold"/>
              </a:rPr>
              <a:t>của</a:t>
            </a:r>
            <a:r>
              <a:rPr lang="en-US" sz="8000" strike="noStrike" dirty="0">
                <a:solidFill>
                  <a:srgbClr val="FFFFFF"/>
                </a:solidFill>
                <a:latin typeface="Arial Bold"/>
              </a:rPr>
              <a:t> ITS</a:t>
            </a:r>
            <a:endParaRPr lang="en-US" sz="8000" dirty="0">
              <a:solidFill>
                <a:srgbClr val="FFFFFF"/>
              </a:solidFill>
              <a:latin typeface="Arial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8879047" y="5358007"/>
            <a:ext cx="7891290" cy="646287"/>
            <a:chOff x="0" y="0"/>
            <a:chExt cx="10521720" cy="861716"/>
          </a:xfrm>
        </p:grpSpPr>
        <p:sp>
          <p:nvSpPr>
            <p:cNvPr id="4" name="TextBox 4"/>
            <p:cNvSpPr txBox="1"/>
            <p:nvPr/>
          </p:nvSpPr>
          <p:spPr>
            <a:xfrm>
              <a:off x="0" y="-66675"/>
              <a:ext cx="1052172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Cung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cấp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thông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tin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thời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gian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thực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.</a:t>
              </a:r>
            </a:p>
          </p:txBody>
        </p:sp>
        <p:sp>
          <p:nvSpPr>
            <p:cNvPr id="5" name="AutoShape 5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4E797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879047" y="6999520"/>
            <a:ext cx="7891290" cy="715508"/>
            <a:chOff x="0" y="0"/>
            <a:chExt cx="10521720" cy="954011"/>
          </a:xfrm>
        </p:grpSpPr>
        <p:sp>
          <p:nvSpPr>
            <p:cNvPr id="7" name="TextBox 7"/>
            <p:cNvSpPr txBox="1"/>
            <p:nvPr/>
          </p:nvSpPr>
          <p:spPr>
            <a:xfrm>
              <a:off x="0" y="-66675"/>
              <a:ext cx="1052172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Giảm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chi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phí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và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thời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gian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di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chuyển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.</a:t>
              </a: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4E797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879047" y="3485129"/>
            <a:ext cx="7891290" cy="681421"/>
            <a:chOff x="0" y="0"/>
            <a:chExt cx="10521720" cy="90856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66675"/>
              <a:ext cx="10521720" cy="7143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Tối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ưu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hóa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luồng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giao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 </a:t>
              </a:r>
              <a:r>
                <a:rPr lang="en-US" sz="3200" dirty="0" err="1">
                  <a:solidFill>
                    <a:srgbClr val="FFFFFF"/>
                  </a:solidFill>
                  <a:latin typeface="Arial"/>
                </a:rPr>
                <a:t>thông</a:t>
              </a:r>
              <a:r>
                <a:rPr lang="en-US" sz="3200" dirty="0">
                  <a:solidFill>
                    <a:srgbClr val="FFFFFF"/>
                  </a:solidFill>
                  <a:latin typeface="Arial"/>
                </a:rPr>
                <a:t>.</a:t>
              </a:r>
            </a:p>
          </p:txBody>
        </p:sp>
        <p:sp>
          <p:nvSpPr>
            <p:cNvPr id="11" name="AutoShape 11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4E7974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1340950" y="0"/>
            <a:ext cx="7200900" cy="10287000"/>
            <a:chOff x="0" y="0"/>
            <a:chExt cx="4445000" cy="635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445000" cy="6350000"/>
            </a:xfrm>
            <a:custGeom>
              <a:avLst/>
              <a:gdLst/>
              <a:ahLst/>
              <a:cxnLst/>
              <a:rect l="l" t="t" r="r" b="b"/>
              <a:pathLst>
                <a:path w="4445000" h="6350000">
                  <a:moveTo>
                    <a:pt x="3429000" y="6350000"/>
                  </a:moveTo>
                  <a:lnTo>
                    <a:pt x="1016000" y="6350000"/>
                  </a:lnTo>
                  <a:cubicBezTo>
                    <a:pt x="454660" y="6350000"/>
                    <a:pt x="0" y="5895340"/>
                    <a:pt x="0" y="5334000"/>
                  </a:cubicBez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3429000" y="0"/>
                  </a:lnTo>
                  <a:cubicBezTo>
                    <a:pt x="3990340" y="0"/>
                    <a:pt x="4445000" y="454660"/>
                    <a:pt x="4445000" y="1016000"/>
                  </a:cubicBezTo>
                  <a:lnTo>
                    <a:pt x="4445000" y="5334000"/>
                  </a:lnTo>
                  <a:cubicBezTo>
                    <a:pt x="4445000" y="5895340"/>
                    <a:pt x="3990340" y="6350000"/>
                    <a:pt x="3429000" y="6350000"/>
                  </a:cubicBezTo>
                  <a:close/>
                </a:path>
              </a:pathLst>
            </a:custGeom>
            <a:blipFill>
              <a:blip r:embed="rId2"/>
              <a:stretch>
                <a:fillRect l="-82752" r="-5069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68461" y="7484921"/>
            <a:ext cx="5397979" cy="595696"/>
            <a:chOff x="0" y="0"/>
            <a:chExt cx="7197305" cy="794261"/>
          </a:xfrm>
        </p:grpSpPr>
        <p:sp>
          <p:nvSpPr>
            <p:cNvPr id="3" name="TextBox 3"/>
            <p:cNvSpPr txBox="1"/>
            <p:nvPr/>
          </p:nvSpPr>
          <p:spPr>
            <a:xfrm>
              <a:off x="0" y="0"/>
              <a:ext cx="4922049" cy="5334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189"/>
                </a:lnSpc>
              </a:pPr>
              <a:r>
                <a:rPr lang="en-US" sz="2657" dirty="0">
                  <a:solidFill>
                    <a:srgbClr val="FFFFFF"/>
                  </a:solidFill>
                  <a:latin typeface="Muli Bold"/>
                </a:rPr>
                <a:t>TRIỂN KHAI THÍ ĐIỂM</a:t>
              </a:r>
            </a:p>
          </p:txBody>
        </p:sp>
        <p:sp>
          <p:nvSpPr>
            <p:cNvPr id="4" name="AutoShape 4"/>
            <p:cNvSpPr/>
            <p:nvPr/>
          </p:nvSpPr>
          <p:spPr>
            <a:xfrm flipH="1">
              <a:off x="0" y="775211"/>
              <a:ext cx="7197305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331080" y="7199171"/>
            <a:ext cx="3424824" cy="1167196"/>
            <a:chOff x="0" y="0"/>
            <a:chExt cx="4566432" cy="1556261"/>
          </a:xfrm>
        </p:grpSpPr>
        <p:sp>
          <p:nvSpPr>
            <p:cNvPr id="6" name="TextBox 6"/>
            <p:cNvSpPr txBox="1"/>
            <p:nvPr/>
          </p:nvSpPr>
          <p:spPr>
            <a:xfrm>
              <a:off x="0" y="9525"/>
              <a:ext cx="4566432" cy="1285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Muli Bold"/>
                </a:rPr>
                <a:t>HỢP TÁC QUỐC TẾ</a:t>
              </a:r>
            </a:p>
          </p:txBody>
        </p:sp>
        <p:sp>
          <p:nvSpPr>
            <p:cNvPr id="7" name="AutoShape 7"/>
            <p:cNvSpPr/>
            <p:nvPr/>
          </p:nvSpPr>
          <p:spPr>
            <a:xfrm flipH="1">
              <a:off x="0" y="1537211"/>
              <a:ext cx="4566432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320546" y="7227746"/>
            <a:ext cx="4523192" cy="1652971"/>
            <a:chOff x="0" y="0"/>
            <a:chExt cx="6030923" cy="2203961"/>
          </a:xfrm>
        </p:grpSpPr>
        <p:sp>
          <p:nvSpPr>
            <p:cNvPr id="9" name="TextBox 9"/>
            <p:cNvSpPr txBox="1"/>
            <p:nvPr/>
          </p:nvSpPr>
          <p:spPr>
            <a:xfrm>
              <a:off x="0" y="9525"/>
              <a:ext cx="6030923" cy="12858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dirty="0">
                  <a:solidFill>
                    <a:srgbClr val="FFFFFF"/>
                  </a:solidFill>
                  <a:latin typeface="Muli Bold"/>
                </a:rPr>
                <a:t>XÂY DỰNG CƠ SỞ HẠ TẦNG CÔNG NGHỆ</a:t>
              </a:r>
            </a:p>
          </p:txBody>
        </p:sp>
        <p:sp>
          <p:nvSpPr>
            <p:cNvPr id="10" name="AutoShape 10"/>
            <p:cNvSpPr/>
            <p:nvPr/>
          </p:nvSpPr>
          <p:spPr>
            <a:xfrm flipH="1">
              <a:off x="0" y="2184911"/>
              <a:ext cx="6030923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588383" y="-635544"/>
            <a:ext cx="12767733" cy="5107093"/>
            <a:chOff x="0" y="0"/>
            <a:chExt cx="6350000" cy="25400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350000" cy="2540000"/>
            </a:xfrm>
            <a:custGeom>
              <a:avLst/>
              <a:gdLst/>
              <a:ahLst/>
              <a:cxnLst/>
              <a:rect l="l" t="t" r="r" b="b"/>
              <a:pathLst>
                <a:path w="6350000" h="2540000">
                  <a:moveTo>
                    <a:pt x="0" y="2159000"/>
                  </a:moveTo>
                  <a:lnTo>
                    <a:pt x="0" y="381000"/>
                  </a:lnTo>
                  <a:cubicBezTo>
                    <a:pt x="0" y="170180"/>
                    <a:pt x="170180" y="0"/>
                    <a:pt x="381000" y="0"/>
                  </a:cubicBezTo>
                  <a:lnTo>
                    <a:pt x="5969000" y="0"/>
                  </a:lnTo>
                  <a:cubicBezTo>
                    <a:pt x="6179820" y="0"/>
                    <a:pt x="6350000" y="170180"/>
                    <a:pt x="6350000" y="381000"/>
                  </a:cubicBezTo>
                  <a:lnTo>
                    <a:pt x="6350000" y="2159000"/>
                  </a:lnTo>
                  <a:cubicBezTo>
                    <a:pt x="6350000" y="2369820"/>
                    <a:pt x="6179820" y="2540000"/>
                    <a:pt x="5969000" y="2540000"/>
                  </a:cubicBezTo>
                  <a:lnTo>
                    <a:pt x="381000" y="2540000"/>
                  </a:lnTo>
                  <a:cubicBezTo>
                    <a:pt x="170180" y="2540000"/>
                    <a:pt x="0" y="2369820"/>
                    <a:pt x="0" y="2159000"/>
                  </a:cubicBezTo>
                  <a:close/>
                </a:path>
              </a:pathLst>
            </a:custGeom>
            <a:blipFill>
              <a:blip r:embed="rId2"/>
              <a:stretch>
                <a:fillRect t="-15811" b="-15811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484153" y="-1913274"/>
            <a:ext cx="6384823" cy="6384823"/>
            <a:chOff x="0" y="0"/>
            <a:chExt cx="6350000" cy="63500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5715000" y="6350000"/>
                  </a:moveTo>
                  <a:lnTo>
                    <a:pt x="635000" y="6350000"/>
                  </a:lnTo>
                  <a:cubicBezTo>
                    <a:pt x="284480" y="6350000"/>
                    <a:pt x="0" y="6065520"/>
                    <a:pt x="0" y="5715000"/>
                  </a:cubicBez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5715000"/>
                  </a:lnTo>
                  <a:cubicBezTo>
                    <a:pt x="6350000" y="6065520"/>
                    <a:pt x="6065520" y="6350000"/>
                    <a:pt x="5715000" y="6350000"/>
                  </a:cubicBezTo>
                  <a:close/>
                </a:path>
              </a:pathLst>
            </a:custGeom>
            <a:blipFill>
              <a:blip r:embed="rId3"/>
              <a:stretch>
                <a:fillRect l="-17534" r="-1753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622105" y="4953000"/>
            <a:ext cx="14617895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035"/>
              </a:lnSpc>
            </a:pPr>
            <a:r>
              <a:rPr lang="en-US" sz="3668" dirty="0">
                <a:solidFill>
                  <a:srgbClr val="FFFFFF"/>
                </a:solidFill>
                <a:latin typeface="Muli Bold"/>
              </a:rPr>
              <a:t>B. ÁP DỤNG HỆ THỐNG ITS VÀO THỰC TẾ VÀ ĐÁNH GIÁ KHẢ NĂNG TRIỂN KHAI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96016" y="6240939"/>
            <a:ext cx="5297537" cy="781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 dirty="0" err="1">
                <a:solidFill>
                  <a:srgbClr val="FFFFFF"/>
                </a:solidFill>
                <a:latin typeface="Arial Bold"/>
              </a:rPr>
              <a:t>Áp</a:t>
            </a:r>
            <a:r>
              <a:rPr lang="en-US" sz="4099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4099" dirty="0" err="1">
                <a:solidFill>
                  <a:srgbClr val="FFFFFF"/>
                </a:solidFill>
                <a:latin typeface="Arial Bold"/>
              </a:rPr>
              <a:t>dụng</a:t>
            </a:r>
            <a:r>
              <a:rPr lang="en-US" sz="4099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4099" dirty="0" err="1">
                <a:solidFill>
                  <a:srgbClr val="FFFFFF"/>
                </a:solidFill>
                <a:latin typeface="Arial Bold"/>
              </a:rPr>
              <a:t>vào</a:t>
            </a:r>
            <a:r>
              <a:rPr lang="en-US" sz="4099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4099" dirty="0" err="1">
                <a:solidFill>
                  <a:srgbClr val="FFFFFF"/>
                </a:solidFill>
                <a:latin typeface="Arial Bold"/>
              </a:rPr>
              <a:t>thực</a:t>
            </a:r>
            <a:r>
              <a:rPr lang="en-US" sz="4099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4099" dirty="0" err="1">
                <a:solidFill>
                  <a:srgbClr val="FFFFFF"/>
                </a:solidFill>
                <a:latin typeface="Arial Bold"/>
              </a:rPr>
              <a:t>tế</a:t>
            </a:r>
            <a:r>
              <a:rPr lang="en-US" sz="4099" dirty="0">
                <a:solidFill>
                  <a:srgbClr val="FFFFFF"/>
                </a:solidFill>
                <a:latin typeface="Arial Bold"/>
              </a:rPr>
              <a:t>: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8010" y="1369073"/>
            <a:ext cx="7891290" cy="1586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206"/>
              </a:lnSpc>
            </a:pPr>
            <a:r>
              <a:rPr lang="en-US" sz="5642" dirty="0">
                <a:solidFill>
                  <a:srgbClr val="FFFFFF"/>
                </a:solidFill>
                <a:latin typeface="Muli Bold"/>
              </a:rPr>
              <a:t>ĐÁNH GIÁ KHẢ NĂNG TRIỀN KHAI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368010" y="6160496"/>
            <a:ext cx="7891290" cy="646287"/>
            <a:chOff x="0" y="0"/>
            <a:chExt cx="10521720" cy="861716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8795262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Đánh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giá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kỹ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thuật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D9D8D5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68010" y="7906332"/>
            <a:ext cx="7891290" cy="715508"/>
            <a:chOff x="0" y="0"/>
            <a:chExt cx="10521720" cy="954011"/>
          </a:xfrm>
        </p:grpSpPr>
        <p:sp>
          <p:nvSpPr>
            <p:cNvPr id="7" name="TextBox 7"/>
            <p:cNvSpPr txBox="1"/>
            <p:nvPr/>
          </p:nvSpPr>
          <p:spPr>
            <a:xfrm>
              <a:off x="0" y="9525"/>
              <a:ext cx="8795262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Đánh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giá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xã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hội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D9D8D5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68010" y="4217142"/>
            <a:ext cx="7891290" cy="681421"/>
            <a:chOff x="0" y="0"/>
            <a:chExt cx="10521720" cy="90856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9525"/>
              <a:ext cx="8795262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Khả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năng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tài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chính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11" name="AutoShape 11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D9D8D5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r="-1439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r="-447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180131" y="1028700"/>
            <a:ext cx="5319979" cy="10811526"/>
            <a:chOff x="0" y="0"/>
            <a:chExt cx="5001260" cy="101638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00993" cy="10163632"/>
            </a:xfrm>
            <a:custGeom>
              <a:avLst/>
              <a:gdLst/>
              <a:ahLst/>
              <a:cxnLst/>
              <a:rect l="l" t="t" r="r" b="b"/>
              <a:pathLst>
                <a:path w="5000993" h="10163632">
                  <a:moveTo>
                    <a:pt x="0" y="0"/>
                  </a:moveTo>
                  <a:lnTo>
                    <a:pt x="5000993" y="0"/>
                  </a:lnTo>
                  <a:lnTo>
                    <a:pt x="5000993" y="10163632"/>
                  </a:lnTo>
                  <a:lnTo>
                    <a:pt x="0" y="10163632"/>
                  </a:lnTo>
                  <a:close/>
                </a:path>
              </a:pathLst>
            </a:custGeom>
            <a:blipFill>
              <a:blip r:embed="rId2"/>
              <a:stretch>
                <a:fillRect l="-45" r="-45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Freeform 4"/>
            <p:cNvSpPr/>
            <p:nvPr/>
          </p:nvSpPr>
          <p:spPr>
            <a:xfrm>
              <a:off x="338760" y="288798"/>
              <a:ext cx="4330776" cy="9398000"/>
            </a:xfrm>
            <a:custGeom>
              <a:avLst/>
              <a:gdLst/>
              <a:ahLst/>
              <a:cxnLst/>
              <a:rect l="l" t="t" r="r" b="b"/>
              <a:pathLst>
                <a:path w="4330776" h="9398000">
                  <a:moveTo>
                    <a:pt x="3894366" y="9398000"/>
                  </a:moveTo>
                  <a:lnTo>
                    <a:pt x="436410" y="9398000"/>
                  </a:lnTo>
                  <a:cubicBezTo>
                    <a:pt x="195389" y="9398000"/>
                    <a:pt x="0" y="9202610"/>
                    <a:pt x="0" y="8961590"/>
                  </a:cubicBezTo>
                  <a:lnTo>
                    <a:pt x="0" y="436410"/>
                  </a:lnTo>
                  <a:cubicBezTo>
                    <a:pt x="0" y="195390"/>
                    <a:pt x="195389" y="0"/>
                    <a:pt x="436410" y="0"/>
                  </a:cubicBezTo>
                  <a:lnTo>
                    <a:pt x="861580" y="0"/>
                  </a:lnTo>
                  <a:cubicBezTo>
                    <a:pt x="902373" y="0"/>
                    <a:pt x="935444" y="33071"/>
                    <a:pt x="935444" y="73863"/>
                  </a:cubicBezTo>
                  <a:lnTo>
                    <a:pt x="935444" y="73863"/>
                  </a:lnTo>
                  <a:cubicBezTo>
                    <a:pt x="935444" y="225019"/>
                    <a:pt x="1057745" y="347688"/>
                    <a:pt x="1208913" y="348120"/>
                  </a:cubicBezTo>
                  <a:lnTo>
                    <a:pt x="3105874" y="353619"/>
                  </a:lnTo>
                  <a:cubicBezTo>
                    <a:pt x="3257651" y="354063"/>
                    <a:pt x="3380930" y="231140"/>
                    <a:pt x="3380930" y="79362"/>
                  </a:cubicBezTo>
                  <a:lnTo>
                    <a:pt x="3380930" y="73863"/>
                  </a:lnTo>
                  <a:cubicBezTo>
                    <a:pt x="3380930" y="33071"/>
                    <a:pt x="3414001" y="0"/>
                    <a:pt x="3454794" y="0"/>
                  </a:cubicBezTo>
                  <a:lnTo>
                    <a:pt x="3894366" y="0"/>
                  </a:lnTo>
                  <a:cubicBezTo>
                    <a:pt x="4135387" y="0"/>
                    <a:pt x="4330776" y="195390"/>
                    <a:pt x="4330776" y="436410"/>
                  </a:cubicBezTo>
                  <a:lnTo>
                    <a:pt x="4330776" y="8961603"/>
                  </a:lnTo>
                  <a:cubicBezTo>
                    <a:pt x="4330776" y="9202610"/>
                    <a:pt x="4135387" y="9398000"/>
                    <a:pt x="3894366" y="9398000"/>
                  </a:cubicBezTo>
                  <a:close/>
                </a:path>
              </a:pathLst>
            </a:custGeom>
            <a:blipFill>
              <a:blip r:embed="rId3"/>
              <a:stretch>
                <a:fillRect l="-151711" r="-7283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50411" y="1786616"/>
            <a:ext cx="6657458" cy="5058003"/>
            <a:chOff x="0" y="0"/>
            <a:chExt cx="8876611" cy="6744003"/>
          </a:xfrm>
        </p:grpSpPr>
        <p:sp>
          <p:nvSpPr>
            <p:cNvPr id="6" name="TextBox 6"/>
            <p:cNvSpPr txBox="1"/>
            <p:nvPr/>
          </p:nvSpPr>
          <p:spPr>
            <a:xfrm>
              <a:off x="0" y="57150"/>
              <a:ext cx="8876611" cy="58916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936"/>
                </a:lnSpc>
              </a:pPr>
              <a:r>
                <a:rPr lang="en-US" sz="6306">
                  <a:solidFill>
                    <a:srgbClr val="FFFFFF"/>
                  </a:solidFill>
                  <a:latin typeface="Muli Bold"/>
                </a:rPr>
                <a:t>2. NHỮNG THÁCH THỨC VỀ HẠ TẦNG VÀ NGUỒN LỰC</a:t>
              </a:r>
            </a:p>
            <a:p>
              <a:pPr marL="0" lvl="0" indent="0" algn="l">
                <a:lnSpc>
                  <a:spcPts val="6936"/>
                </a:lnSpc>
              </a:pPr>
              <a:endParaRPr lang="en-US" sz="6306">
                <a:solidFill>
                  <a:srgbClr val="FFFFFF"/>
                </a:solidFill>
                <a:latin typeface="Muli Bold"/>
              </a:endParaRPr>
            </a:p>
          </p:txBody>
        </p:sp>
        <p:sp>
          <p:nvSpPr>
            <p:cNvPr id="7" name="AutoShape 7"/>
            <p:cNvSpPr/>
            <p:nvPr/>
          </p:nvSpPr>
          <p:spPr>
            <a:xfrm>
              <a:off x="0" y="6731173"/>
              <a:ext cx="8876611" cy="12830"/>
            </a:xfrm>
            <a:prstGeom prst="rect">
              <a:avLst/>
            </a:pr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3D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51300" y="-47625"/>
            <a:ext cx="1521837" cy="1749308"/>
            <a:chOff x="0" y="0"/>
            <a:chExt cx="400813" cy="4607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00813" cy="460723"/>
            </a:xfrm>
            <a:custGeom>
              <a:avLst/>
              <a:gdLst/>
              <a:ahLst/>
              <a:cxnLst/>
              <a:rect l="l" t="t" r="r" b="b"/>
              <a:pathLst>
                <a:path w="400813" h="460723">
                  <a:moveTo>
                    <a:pt x="0" y="0"/>
                  </a:moveTo>
                  <a:lnTo>
                    <a:pt x="400813" y="0"/>
                  </a:lnTo>
                  <a:lnTo>
                    <a:pt x="400813" y="460723"/>
                  </a:lnTo>
                  <a:lnTo>
                    <a:pt x="0" y="460723"/>
                  </a:lnTo>
                  <a:close/>
                </a:path>
              </a:pathLst>
            </a:custGeom>
            <a:solidFill>
              <a:srgbClr val="A9C0C6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400813" cy="51787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5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368010" y="1197623"/>
            <a:ext cx="7891290" cy="1339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</a:pPr>
            <a:r>
              <a:rPr lang="en-US" sz="8000" spc="-448" dirty="0">
                <a:solidFill>
                  <a:srgbClr val="FFFFFF"/>
                </a:solidFill>
                <a:latin typeface="Heading Now 71-78"/>
              </a:rPr>
              <a:t>VỀ HẠ TẦNG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334880" y="5445264"/>
            <a:ext cx="7891290" cy="646287"/>
            <a:chOff x="0" y="0"/>
            <a:chExt cx="10521720" cy="861716"/>
          </a:xfrm>
        </p:grpSpPr>
        <p:sp>
          <p:nvSpPr>
            <p:cNvPr id="7" name="TextBox 7"/>
            <p:cNvSpPr txBox="1"/>
            <p:nvPr/>
          </p:nvSpPr>
          <p:spPr>
            <a:xfrm>
              <a:off x="0" y="-76200"/>
              <a:ext cx="8795262" cy="723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Thiếu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thiết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bị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và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công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nghệ</a:t>
              </a:r>
              <a:endParaRPr lang="en-US" sz="3200" spc="-144" dirty="0">
                <a:solidFill>
                  <a:srgbClr val="FFFFFF"/>
                </a:solidFill>
                <a:latin typeface="Heading Now 71-78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842666"/>
              <a:ext cx="10521720" cy="0"/>
            </a:xfrm>
            <a:prstGeom prst="line">
              <a:avLst/>
            </a:prstGeom>
            <a:ln w="38100" cap="rnd">
              <a:solidFill>
                <a:srgbClr val="A9C0C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68010" y="7322003"/>
            <a:ext cx="7891290" cy="715508"/>
            <a:chOff x="0" y="0"/>
            <a:chExt cx="10521720" cy="95401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76200"/>
              <a:ext cx="8795262" cy="723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Quy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hoạch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đô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thị</a:t>
              </a:r>
              <a:endParaRPr lang="en-US" sz="3200" spc="-144" dirty="0">
                <a:solidFill>
                  <a:srgbClr val="FFFFFF"/>
                </a:solidFill>
                <a:latin typeface="Heading Now 71-78"/>
              </a:endParaRPr>
            </a:p>
          </p:txBody>
        </p:sp>
        <p:sp>
          <p:nvSpPr>
            <p:cNvPr id="11" name="AutoShape 11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A9C0C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9368010" y="3485129"/>
            <a:ext cx="7891290" cy="681421"/>
            <a:chOff x="0" y="0"/>
            <a:chExt cx="10521720" cy="908561"/>
          </a:xfrm>
        </p:grpSpPr>
        <p:sp>
          <p:nvSpPr>
            <p:cNvPr id="13" name="TextBox 13"/>
            <p:cNvSpPr txBox="1"/>
            <p:nvPr/>
          </p:nvSpPr>
          <p:spPr>
            <a:xfrm>
              <a:off x="0" y="-76200"/>
              <a:ext cx="8795262" cy="723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Cơ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sở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hạ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tầng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chưa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đồng</a:t>
              </a:r>
              <a:r>
                <a:rPr lang="en-US" sz="3200" spc="-144" dirty="0">
                  <a:solidFill>
                    <a:srgbClr val="FFFFFF"/>
                  </a:solidFill>
                  <a:latin typeface="Heading Now 71-78"/>
                </a:rPr>
                <a:t> </a:t>
              </a:r>
              <a:r>
                <a:rPr lang="en-US" sz="3200" spc="-144" dirty="0" err="1">
                  <a:solidFill>
                    <a:srgbClr val="FFFFFF"/>
                  </a:solidFill>
                  <a:latin typeface="Heading Now 71-78"/>
                </a:rPr>
                <a:t>bộ</a:t>
              </a:r>
              <a:endParaRPr lang="en-US" sz="3200" spc="-144" dirty="0">
                <a:solidFill>
                  <a:srgbClr val="FFFFFF"/>
                </a:solidFill>
                <a:latin typeface="Heading Now 71-78"/>
              </a:endParaRPr>
            </a:p>
          </p:txBody>
        </p:sp>
        <p:sp>
          <p:nvSpPr>
            <p:cNvPr id="14" name="AutoShape 14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A9C0C6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b="-17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t="-9832" b="-1278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48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368010" y="1388123"/>
            <a:ext cx="7891290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</a:pPr>
            <a:r>
              <a:rPr lang="en-US" sz="8000" dirty="0">
                <a:solidFill>
                  <a:srgbClr val="FFFFFF"/>
                </a:solidFill>
                <a:latin typeface="Muli Bold"/>
              </a:rPr>
              <a:t>VỀ NGUỒN LỰC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9368010" y="5442624"/>
            <a:ext cx="7891290" cy="624856"/>
            <a:chOff x="0" y="9525"/>
            <a:chExt cx="10521720" cy="833142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8795262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Nguồn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nhân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lực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5" name="AutoShape 5"/>
            <p:cNvSpPr/>
            <p:nvPr/>
          </p:nvSpPr>
          <p:spPr>
            <a:xfrm flipH="1">
              <a:off x="0" y="842667"/>
              <a:ext cx="10521720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368010" y="7112564"/>
            <a:ext cx="7891290" cy="694077"/>
            <a:chOff x="0" y="9525"/>
            <a:chExt cx="10521720" cy="925436"/>
          </a:xfrm>
        </p:grpSpPr>
        <p:sp>
          <p:nvSpPr>
            <p:cNvPr id="7" name="TextBox 7"/>
            <p:cNvSpPr txBox="1"/>
            <p:nvPr/>
          </p:nvSpPr>
          <p:spPr>
            <a:xfrm>
              <a:off x="0" y="9525"/>
              <a:ext cx="8795263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Quản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lý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và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vận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hành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8" name="AutoShape 8"/>
            <p:cNvSpPr/>
            <p:nvPr/>
          </p:nvSpPr>
          <p:spPr>
            <a:xfrm flipH="1">
              <a:off x="0" y="934961"/>
              <a:ext cx="10521720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9368010" y="3485129"/>
            <a:ext cx="7891290" cy="681421"/>
            <a:chOff x="0" y="0"/>
            <a:chExt cx="10521720" cy="908561"/>
          </a:xfrm>
        </p:grpSpPr>
        <p:sp>
          <p:nvSpPr>
            <p:cNvPr id="10" name="TextBox 10"/>
            <p:cNvSpPr txBox="1"/>
            <p:nvPr/>
          </p:nvSpPr>
          <p:spPr>
            <a:xfrm>
              <a:off x="0" y="9525"/>
              <a:ext cx="8795262" cy="6381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</a:pP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Nguồn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lực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tài</a:t>
              </a:r>
              <a:r>
                <a:rPr lang="en-US" sz="3200" spc="64" dirty="0">
                  <a:solidFill>
                    <a:srgbClr val="FFFFFF"/>
                  </a:solidFill>
                  <a:latin typeface="Muli"/>
                </a:rPr>
                <a:t> </a:t>
              </a:r>
              <a:r>
                <a:rPr lang="en-US" sz="3200" spc="64" dirty="0" err="1">
                  <a:solidFill>
                    <a:srgbClr val="FFFFFF"/>
                  </a:solidFill>
                  <a:latin typeface="Muli"/>
                </a:rPr>
                <a:t>chính</a:t>
              </a:r>
              <a:endParaRPr lang="en-US" sz="3200" spc="64" dirty="0">
                <a:solidFill>
                  <a:srgbClr val="FFFFFF"/>
                </a:solidFill>
                <a:latin typeface="Muli"/>
              </a:endParaRPr>
            </a:p>
          </p:txBody>
        </p:sp>
        <p:sp>
          <p:nvSpPr>
            <p:cNvPr id="11" name="AutoShape 11"/>
            <p:cNvSpPr/>
            <p:nvPr/>
          </p:nvSpPr>
          <p:spPr>
            <a:xfrm flipH="1">
              <a:off x="0" y="889511"/>
              <a:ext cx="10521720" cy="0"/>
            </a:xfrm>
            <a:prstGeom prst="line">
              <a:avLst/>
            </a:prstGeom>
            <a:ln w="38100" cap="rnd">
              <a:solidFill>
                <a:srgbClr val="FFFFFF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-850801" y="5270844"/>
            <a:ext cx="8452659" cy="5071595"/>
            <a:chOff x="0" y="0"/>
            <a:chExt cx="6350000" cy="38100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2"/>
              <a:stretch>
                <a:fillRect l="-3333" r="-333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850801" y="-55439"/>
            <a:ext cx="8452659" cy="5071595"/>
            <a:chOff x="0" y="0"/>
            <a:chExt cx="6350000" cy="38100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6350000" cy="3810000"/>
            </a:xfrm>
            <a:custGeom>
              <a:avLst/>
              <a:gdLst/>
              <a:ahLst/>
              <a:cxnLst/>
              <a:rect l="l" t="t" r="r" b="b"/>
              <a:pathLst>
                <a:path w="6350000" h="381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3"/>
              <a:stretch>
                <a:fillRect b="-5339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204</Words>
  <Application>Microsoft Office PowerPoint</Application>
  <PresentationFormat>Custom</PresentationFormat>
  <Paragraphs>30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Muli</vt:lpstr>
      <vt:lpstr>Heading Now 71-78</vt:lpstr>
      <vt:lpstr>Arial Bold</vt:lpstr>
      <vt:lpstr>Calibri</vt:lpstr>
      <vt:lpstr>Arial</vt:lpstr>
      <vt:lpstr>Muli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Xanh lá và Trắng Doanh nghiệp Bán hàng Tiếp thị Bản thuyết trình</dc:title>
  <cp:lastModifiedBy>Nguyen van khanh</cp:lastModifiedBy>
  <cp:revision>4</cp:revision>
  <dcterms:created xsi:type="dcterms:W3CDTF">2006-08-16T00:00:00Z</dcterms:created>
  <dcterms:modified xsi:type="dcterms:W3CDTF">2024-05-26T18:24:10Z</dcterms:modified>
  <dc:identifier>DAGGKNvNlj0</dc:identifier>
</cp:coreProperties>
</file>

<file path=docProps/thumbnail.jpeg>
</file>